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98" r:id="rId3"/>
    <p:sldId id="279" r:id="rId4"/>
    <p:sldId id="281" r:id="rId5"/>
    <p:sldId id="283" r:id="rId6"/>
    <p:sldId id="259" r:id="rId7"/>
    <p:sldId id="300" r:id="rId8"/>
    <p:sldId id="285" r:id="rId9"/>
    <p:sldId id="286" r:id="rId10"/>
    <p:sldId id="299" r:id="rId11"/>
    <p:sldId id="288" r:id="rId12"/>
    <p:sldId id="289" r:id="rId13"/>
    <p:sldId id="290" r:id="rId14"/>
    <p:sldId id="291" r:id="rId15"/>
    <p:sldId id="262" r:id="rId16"/>
    <p:sldId id="264" r:id="rId17"/>
    <p:sldId id="265" r:id="rId18"/>
    <p:sldId id="267" r:id="rId19"/>
    <p:sldId id="292" r:id="rId20"/>
    <p:sldId id="269" r:id="rId21"/>
    <p:sldId id="276" r:id="rId22"/>
    <p:sldId id="293" r:id="rId23"/>
    <p:sldId id="273" r:id="rId24"/>
    <p:sldId id="295" r:id="rId25"/>
    <p:sldId id="296" r:id="rId2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0CF"/>
    <a:srgbClr val="4C669A"/>
    <a:srgbClr val="660066"/>
    <a:srgbClr val="93EDFF"/>
    <a:srgbClr val="FE9CE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371F7-DB20-4C47-85FB-0E61B468CD9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217A8-0FAC-43A5-89DD-B19B75825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2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360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65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360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87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360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52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27095"/>
            <a:ext cx="7800480" cy="1227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7E9D-47C2-4E6D-BBEC-85F2E8428D9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2D0D-1906-4737-B2B7-9C66F60D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56;&#1072;&#1073;&#1086;&#1090;&#1072;\&#1055;&#1088;&#1077;&#1079;&#1077;&#1085;&#1090;&#1072;&#1094;&#1080;&#1080;\&#1063;&#1090;&#1077;&#1085;&#1080;&#1077;\&#1057;&#1082;&#1072;&#1079;&#1082;&#1080;%20&#1073;&#1088;&#1072;&#1090;&#1100;&#1077;&#1074;%20&#1043;&#1088;&#1080;&#1084;&#1084;\&#1053;&#1080;&#1095;&#1077;&#1075;&#1086;%20&#1085;&#1072;%20&#1089;&#1074;&#1077;&#1090;&#1077;%20&#1083;&#1091;&#1095;&#1096;&#1077;%20&#1085;&#1077;&#1090;&#1091;.mp3" TargetMode="Externa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6286543"/>
          </a:xfrm>
          <a:ln w="76200"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литературного чтения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gymn14.minsk.edu.by/ru/sm.aspx?guid=3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500330" cy="18752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megazona.clan.su/_ld/1/6281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429132"/>
            <a:ext cx="1729552" cy="16430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44" y="2348880"/>
            <a:ext cx="5544616" cy="40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5919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Якоб и Вильгельм</a:t>
            </a:r>
          </a:p>
          <a:p>
            <a:pPr algn="ctr"/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Гримм</a:t>
            </a:r>
          </a:p>
        </p:txBody>
      </p:sp>
    </p:spTree>
    <p:extLst>
      <p:ext uri="{BB962C8B-B14F-4D97-AF65-F5344CB8AC3E}">
        <p14:creationId xmlns:p14="http://schemas.microsoft.com/office/powerpoint/2010/main" val="39964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1" name="Group 113"/>
          <p:cNvGraphicFramePr>
            <a:graphicFrameLocks noGrp="1"/>
          </p:cNvGraphicFramePr>
          <p:nvPr/>
        </p:nvGraphicFramePr>
        <p:xfrm>
          <a:off x="539750" y="4724400"/>
          <a:ext cx="5976938" cy="649288"/>
        </p:xfrm>
        <a:graphic>
          <a:graphicData uri="http://schemas.openxmlformats.org/drawingml/2006/table">
            <a:tbl>
              <a:tblPr/>
              <a:tblGrid>
                <a:gridCol w="665163"/>
                <a:gridCol w="661987"/>
                <a:gridCol w="665163"/>
                <a:gridCol w="665162"/>
                <a:gridCol w="661988"/>
                <a:gridCol w="665162"/>
                <a:gridCol w="665163"/>
                <a:gridCol w="661987"/>
                <a:gridCol w="665163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16" name="Group 128"/>
          <p:cNvGraphicFramePr>
            <a:graphicFrameLocks noGrp="1"/>
          </p:cNvGraphicFramePr>
          <p:nvPr/>
        </p:nvGraphicFramePr>
        <p:xfrm>
          <a:off x="2627313" y="5661025"/>
          <a:ext cx="5976937" cy="647700"/>
        </p:xfrm>
        <a:graphic>
          <a:graphicData uri="http://schemas.openxmlformats.org/drawingml/2006/table">
            <a:tbl>
              <a:tblPr/>
              <a:tblGrid>
                <a:gridCol w="665162"/>
                <a:gridCol w="661988"/>
                <a:gridCol w="665162"/>
                <a:gridCol w="665163"/>
                <a:gridCol w="661987"/>
                <a:gridCol w="665163"/>
                <a:gridCol w="665162"/>
                <a:gridCol w="661988"/>
                <a:gridCol w="6651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00" name="WordArt 112"/>
          <p:cNvSpPr>
            <a:spLocks noChangeArrowheads="1" noChangeShapeType="1" noTextEdit="1"/>
          </p:cNvSpPr>
          <p:nvPr/>
        </p:nvSpPr>
        <p:spPr bwMode="auto">
          <a:xfrm>
            <a:off x="684213" y="4797425"/>
            <a:ext cx="358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м</a:t>
            </a:r>
          </a:p>
        </p:txBody>
      </p:sp>
      <p:sp>
        <p:nvSpPr>
          <p:cNvPr id="12402" name="WordArt 114"/>
          <p:cNvSpPr>
            <a:spLocks noChangeArrowheads="1" noChangeShapeType="1" noTextEdit="1"/>
          </p:cNvSpPr>
          <p:nvPr/>
        </p:nvSpPr>
        <p:spPr bwMode="auto">
          <a:xfrm>
            <a:off x="1403350" y="4797425"/>
            <a:ext cx="36036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12403" name="WordArt 115"/>
          <p:cNvSpPr>
            <a:spLocks noChangeArrowheads="1" noChangeShapeType="1" noTextEdit="1"/>
          </p:cNvSpPr>
          <p:nvPr/>
        </p:nvSpPr>
        <p:spPr bwMode="auto">
          <a:xfrm>
            <a:off x="2051050" y="4797425"/>
            <a:ext cx="3603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</a:p>
        </p:txBody>
      </p:sp>
      <p:sp>
        <p:nvSpPr>
          <p:cNvPr id="12404" name="WordArt 116"/>
          <p:cNvSpPr>
            <a:spLocks noChangeArrowheads="1" noChangeShapeType="1" noTextEdit="1"/>
          </p:cNvSpPr>
          <p:nvPr/>
        </p:nvSpPr>
        <p:spPr bwMode="auto">
          <a:xfrm>
            <a:off x="2700338" y="4797425"/>
            <a:ext cx="3587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2405" name="WordArt 117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330200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2406" name="WordArt 118"/>
          <p:cNvSpPr>
            <a:spLocks noChangeArrowheads="1" noChangeShapeType="1" noTextEdit="1"/>
          </p:cNvSpPr>
          <p:nvPr/>
        </p:nvSpPr>
        <p:spPr bwMode="auto">
          <a:xfrm>
            <a:off x="3348038" y="4797425"/>
            <a:ext cx="3603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</a:p>
        </p:txBody>
      </p:sp>
      <p:sp>
        <p:nvSpPr>
          <p:cNvPr id="12407" name="WordArt 119"/>
          <p:cNvSpPr>
            <a:spLocks noChangeArrowheads="1" noChangeShapeType="1" noTextEdit="1"/>
          </p:cNvSpPr>
          <p:nvPr/>
        </p:nvSpPr>
        <p:spPr bwMode="auto">
          <a:xfrm>
            <a:off x="4067175" y="4797425"/>
            <a:ext cx="3603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ь</a:t>
            </a:r>
          </a:p>
        </p:txBody>
      </p:sp>
      <p:sp>
        <p:nvSpPr>
          <p:cNvPr id="12408" name="WordArt 120"/>
          <p:cNvSpPr>
            <a:spLocks noChangeArrowheads="1" noChangeShapeType="1" noTextEdit="1"/>
          </p:cNvSpPr>
          <p:nvPr/>
        </p:nvSpPr>
        <p:spPr bwMode="auto">
          <a:xfrm>
            <a:off x="4716463" y="4797425"/>
            <a:ext cx="28733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к</a:t>
            </a:r>
          </a:p>
        </p:txBody>
      </p:sp>
      <p:sp>
        <p:nvSpPr>
          <p:cNvPr id="12409" name="WordArt 121"/>
          <p:cNvSpPr>
            <a:spLocks noChangeArrowheads="1" noChangeShapeType="1" noTextEdit="1"/>
          </p:cNvSpPr>
          <p:nvPr/>
        </p:nvSpPr>
        <p:spPr bwMode="auto">
          <a:xfrm>
            <a:off x="5364163" y="4797425"/>
            <a:ext cx="3603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</a:p>
        </p:txBody>
      </p:sp>
      <p:sp>
        <p:nvSpPr>
          <p:cNvPr id="12410" name="WordArt 122"/>
          <p:cNvSpPr>
            <a:spLocks noChangeArrowheads="1" noChangeShapeType="1" noTextEdit="1"/>
          </p:cNvSpPr>
          <p:nvPr/>
        </p:nvSpPr>
        <p:spPr bwMode="auto">
          <a:xfrm>
            <a:off x="2771775" y="5734050"/>
            <a:ext cx="360363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ч</a:t>
            </a:r>
          </a:p>
        </p:txBody>
      </p:sp>
      <p:sp>
        <p:nvSpPr>
          <p:cNvPr id="12412" name="WordArt 124"/>
          <p:cNvSpPr>
            <a:spLocks noChangeArrowheads="1" noChangeShapeType="1" noTextEdit="1"/>
          </p:cNvSpPr>
          <p:nvPr/>
        </p:nvSpPr>
        <p:spPr bwMode="auto">
          <a:xfrm>
            <a:off x="3419475" y="5734050"/>
            <a:ext cx="3587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2413" name="WordArt 125"/>
          <p:cNvSpPr>
            <a:spLocks noChangeArrowheads="1" noChangeShapeType="1" noTextEdit="1"/>
          </p:cNvSpPr>
          <p:nvPr/>
        </p:nvSpPr>
        <p:spPr bwMode="auto">
          <a:xfrm>
            <a:off x="4067175" y="5734050"/>
            <a:ext cx="3603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</a:p>
        </p:txBody>
      </p:sp>
      <p:sp>
        <p:nvSpPr>
          <p:cNvPr id="12414" name="WordArt 126"/>
          <p:cNvSpPr>
            <a:spLocks noChangeArrowheads="1" noChangeShapeType="1" noTextEdit="1"/>
          </p:cNvSpPr>
          <p:nvPr/>
        </p:nvSpPr>
        <p:spPr bwMode="auto">
          <a:xfrm>
            <a:off x="4716463" y="5734050"/>
            <a:ext cx="4318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12415" name="WordArt 127"/>
          <p:cNvSpPr>
            <a:spLocks noChangeArrowheads="1" noChangeShapeType="1" noTextEdit="1"/>
          </p:cNvSpPr>
          <p:nvPr/>
        </p:nvSpPr>
        <p:spPr bwMode="auto">
          <a:xfrm>
            <a:off x="5435600" y="5734050"/>
            <a:ext cx="339725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в</a:t>
            </a:r>
          </a:p>
        </p:txBody>
      </p:sp>
      <p:sp>
        <p:nvSpPr>
          <p:cNvPr id="12417" name="WordArt 129"/>
          <p:cNvSpPr>
            <a:spLocks noChangeArrowheads="1" noChangeShapeType="1" noTextEdit="1"/>
          </p:cNvSpPr>
          <p:nvPr/>
        </p:nvSpPr>
        <p:spPr bwMode="auto">
          <a:xfrm>
            <a:off x="6084888" y="5734050"/>
            <a:ext cx="3587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2418" name="WordArt 130"/>
          <p:cNvSpPr>
            <a:spLocks noChangeArrowheads="1" noChangeShapeType="1" noTextEdit="1"/>
          </p:cNvSpPr>
          <p:nvPr/>
        </p:nvSpPr>
        <p:spPr bwMode="auto">
          <a:xfrm>
            <a:off x="6732588" y="5734050"/>
            <a:ext cx="360362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ч</a:t>
            </a:r>
          </a:p>
        </p:txBody>
      </p:sp>
      <p:sp>
        <p:nvSpPr>
          <p:cNvPr id="12419" name="WordArt 131"/>
          <p:cNvSpPr>
            <a:spLocks noChangeArrowheads="1" noChangeShapeType="1" noTextEdit="1"/>
          </p:cNvSpPr>
          <p:nvPr/>
        </p:nvSpPr>
        <p:spPr bwMode="auto">
          <a:xfrm>
            <a:off x="7451725" y="5734050"/>
            <a:ext cx="28733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к</a:t>
            </a:r>
          </a:p>
        </p:txBody>
      </p:sp>
      <p:sp>
        <p:nvSpPr>
          <p:cNvPr id="12420" name="WordArt 132"/>
          <p:cNvSpPr>
            <a:spLocks noChangeArrowheads="1" noChangeShapeType="1" noTextEdit="1"/>
          </p:cNvSpPr>
          <p:nvPr/>
        </p:nvSpPr>
        <p:spPr bwMode="auto">
          <a:xfrm>
            <a:off x="8101013" y="5734050"/>
            <a:ext cx="3603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</a:p>
        </p:txBody>
      </p:sp>
      <p:pic>
        <p:nvPicPr>
          <p:cNvPr id="12421" name="Picture 133" descr="img_57342_215821595c75a60289f59e6ab4f227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4813"/>
            <a:ext cx="3322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8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" grpId="0" animBg="1"/>
      <p:bldP spid="12402" grpId="0" animBg="1"/>
      <p:bldP spid="12403" grpId="0" animBg="1"/>
      <p:bldP spid="12404" grpId="0" animBg="1"/>
      <p:bldP spid="12405" grpId="0" animBg="1"/>
      <p:bldP spid="12406" grpId="0" animBg="1"/>
      <p:bldP spid="12407" grpId="0" animBg="1"/>
      <p:bldP spid="12408" grpId="0" animBg="1"/>
      <p:bldP spid="12409" grpId="0" animBg="1"/>
      <p:bldP spid="12410" grpId="0" animBg="1"/>
      <p:bldP spid="12412" grpId="0" animBg="1"/>
      <p:bldP spid="12413" grpId="0" animBg="1"/>
      <p:bldP spid="12414" grpId="0" animBg="1"/>
      <p:bldP spid="12415" grpId="0" animBg="1"/>
      <p:bldP spid="12417" grpId="0" animBg="1"/>
      <p:bldP spid="12418" grpId="0" animBg="1"/>
      <p:bldP spid="12419" grpId="0" animBg="1"/>
      <p:bldP spid="124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2f4f7dd34611348427fbbdb5f0ab5625f48aa70667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0713"/>
            <a:ext cx="5256213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6" name="Group 66"/>
          <p:cNvGraphicFramePr>
            <a:graphicFrameLocks noGrp="1"/>
          </p:cNvGraphicFramePr>
          <p:nvPr/>
        </p:nvGraphicFramePr>
        <p:xfrm>
          <a:off x="971550" y="5300663"/>
          <a:ext cx="7056438" cy="720725"/>
        </p:xfrm>
        <a:graphic>
          <a:graphicData uri="http://schemas.openxmlformats.org/drawingml/2006/table">
            <a:tbl>
              <a:tblPr/>
              <a:tblGrid>
                <a:gridCol w="706438"/>
                <a:gridCol w="704850"/>
                <a:gridCol w="706437"/>
                <a:gridCol w="704850"/>
                <a:gridCol w="708025"/>
                <a:gridCol w="703263"/>
                <a:gridCol w="706437"/>
                <a:gridCol w="704850"/>
                <a:gridCol w="706438"/>
                <a:gridCol w="7048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8" name="WordArt 68"/>
          <p:cNvSpPr>
            <a:spLocks noChangeArrowheads="1" noChangeShapeType="1" noTextEdit="1"/>
          </p:cNvSpPr>
          <p:nvPr/>
        </p:nvSpPr>
        <p:spPr bwMode="auto">
          <a:xfrm>
            <a:off x="1187450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Б</a:t>
            </a:r>
          </a:p>
        </p:txBody>
      </p:sp>
      <p:sp>
        <p:nvSpPr>
          <p:cNvPr id="10310" name="WordArt 70"/>
          <p:cNvSpPr>
            <a:spLocks noChangeArrowheads="1" noChangeShapeType="1" noTextEdit="1"/>
          </p:cNvSpPr>
          <p:nvPr/>
        </p:nvSpPr>
        <p:spPr bwMode="auto">
          <a:xfrm>
            <a:off x="1835150" y="5373688"/>
            <a:ext cx="4333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0311" name="WordArt 71"/>
          <p:cNvSpPr>
            <a:spLocks noChangeArrowheads="1" noChangeShapeType="1" noTextEdit="1"/>
          </p:cNvSpPr>
          <p:nvPr/>
        </p:nvSpPr>
        <p:spPr bwMode="auto">
          <a:xfrm>
            <a:off x="2555875" y="5373688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</a:p>
        </p:txBody>
      </p:sp>
      <p:sp>
        <p:nvSpPr>
          <p:cNvPr id="10312" name="WordArt 72"/>
          <p:cNvSpPr>
            <a:spLocks noChangeArrowheads="1" noChangeShapeType="1" noTextEdit="1"/>
          </p:cNvSpPr>
          <p:nvPr/>
        </p:nvSpPr>
        <p:spPr bwMode="auto">
          <a:xfrm>
            <a:off x="3276600" y="5373688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10313" name="WordArt 73"/>
          <p:cNvSpPr>
            <a:spLocks noChangeArrowheads="1" noChangeShapeType="1" noTextEdit="1"/>
          </p:cNvSpPr>
          <p:nvPr/>
        </p:nvSpPr>
        <p:spPr bwMode="auto">
          <a:xfrm>
            <a:off x="3924300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10314" name="WordArt 74"/>
          <p:cNvSpPr>
            <a:spLocks noChangeArrowheads="1" noChangeShapeType="1" noTextEdit="1"/>
          </p:cNvSpPr>
          <p:nvPr/>
        </p:nvSpPr>
        <p:spPr bwMode="auto">
          <a:xfrm>
            <a:off x="4643438" y="5373688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</a:p>
        </p:txBody>
      </p:sp>
      <p:sp>
        <p:nvSpPr>
          <p:cNvPr id="10315" name="WordArt 75"/>
          <p:cNvSpPr>
            <a:spLocks noChangeArrowheads="1" noChangeShapeType="1" noTextEdit="1"/>
          </p:cNvSpPr>
          <p:nvPr/>
        </p:nvSpPr>
        <p:spPr bwMode="auto">
          <a:xfrm>
            <a:off x="5364163" y="5373688"/>
            <a:ext cx="4333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0316" name="WordArt 76"/>
          <p:cNvSpPr>
            <a:spLocks noChangeArrowheads="1" noChangeShapeType="1" noTextEdit="1"/>
          </p:cNvSpPr>
          <p:nvPr/>
        </p:nvSpPr>
        <p:spPr bwMode="auto">
          <a:xfrm>
            <a:off x="6011863" y="537368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ж</a:t>
            </a:r>
          </a:p>
        </p:txBody>
      </p:sp>
      <p:sp>
        <p:nvSpPr>
          <p:cNvPr id="10317" name="WordArt 77"/>
          <p:cNvSpPr>
            <a:spLocks noChangeArrowheads="1" noChangeShapeType="1" noTextEdit="1"/>
          </p:cNvSpPr>
          <p:nvPr/>
        </p:nvSpPr>
        <p:spPr bwMode="auto">
          <a:xfrm>
            <a:off x="6804025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к</a:t>
            </a:r>
          </a:p>
        </p:txBody>
      </p:sp>
      <p:sp>
        <p:nvSpPr>
          <p:cNvPr id="10318" name="WordArt 78"/>
          <p:cNvSpPr>
            <a:spLocks noChangeArrowheads="1" noChangeShapeType="1" noTextEdit="1"/>
          </p:cNvSpPr>
          <p:nvPr/>
        </p:nvSpPr>
        <p:spPr bwMode="auto">
          <a:xfrm>
            <a:off x="7524750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6934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8" grpId="0" animBg="1"/>
      <p:bldP spid="10310" grpId="0" animBg="1"/>
      <p:bldP spid="10311" grpId="0" animBg="1"/>
      <p:bldP spid="10312" grpId="0" animBg="1"/>
      <p:bldP spid="10313" grpId="0" animBg="1"/>
      <p:bldP spid="10314" grpId="0" animBg="1"/>
      <p:bldP spid="10315" grpId="0" animBg="1"/>
      <p:bldP spid="10316" grpId="0" animBg="1"/>
      <p:bldP spid="10317" grpId="0" animBg="1"/>
      <p:bldP spid="103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57962101_Kozlu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30371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46" name="Group 30"/>
          <p:cNvGraphicFramePr>
            <a:graphicFrameLocks noGrp="1"/>
          </p:cNvGraphicFramePr>
          <p:nvPr/>
        </p:nvGraphicFramePr>
        <p:xfrm>
          <a:off x="468313" y="4724400"/>
          <a:ext cx="2735262" cy="649288"/>
        </p:xfrm>
        <a:graphic>
          <a:graphicData uri="http://schemas.openxmlformats.org/drawingml/2006/table">
            <a:tbl>
              <a:tblPr/>
              <a:tblGrid>
                <a:gridCol w="684212"/>
                <a:gridCol w="684213"/>
                <a:gridCol w="682625"/>
                <a:gridCol w="684212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58" name="Group 42"/>
          <p:cNvGraphicFramePr>
            <a:graphicFrameLocks noGrp="1"/>
          </p:cNvGraphicFramePr>
          <p:nvPr/>
        </p:nvGraphicFramePr>
        <p:xfrm>
          <a:off x="3708400" y="4724400"/>
          <a:ext cx="647700" cy="649288"/>
        </p:xfrm>
        <a:graphic>
          <a:graphicData uri="http://schemas.openxmlformats.org/drawingml/2006/table">
            <a:tbl>
              <a:tblPr/>
              <a:tblGrid>
                <a:gridCol w="64770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96" name="Group 80"/>
          <p:cNvGraphicFramePr>
            <a:graphicFrameLocks noGrp="1"/>
          </p:cNvGraphicFramePr>
          <p:nvPr/>
        </p:nvGraphicFramePr>
        <p:xfrm>
          <a:off x="4859338" y="4724400"/>
          <a:ext cx="3673475" cy="649288"/>
        </p:xfrm>
        <a:graphic>
          <a:graphicData uri="http://schemas.openxmlformats.org/drawingml/2006/table">
            <a:tbl>
              <a:tblPr/>
              <a:tblGrid>
                <a:gridCol w="612775"/>
                <a:gridCol w="611187"/>
                <a:gridCol w="612775"/>
                <a:gridCol w="612775"/>
                <a:gridCol w="611188"/>
                <a:gridCol w="61277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41" name="Group 125"/>
          <p:cNvGraphicFramePr>
            <a:graphicFrameLocks noGrp="1"/>
          </p:cNvGraphicFramePr>
          <p:nvPr/>
        </p:nvGraphicFramePr>
        <p:xfrm>
          <a:off x="2195513" y="5876925"/>
          <a:ext cx="4321175" cy="647700"/>
        </p:xfrm>
        <a:graphic>
          <a:graphicData uri="http://schemas.openxmlformats.org/drawingml/2006/table">
            <a:tbl>
              <a:tblPr/>
              <a:tblGrid>
                <a:gridCol w="719137"/>
                <a:gridCol w="722313"/>
                <a:gridCol w="719137"/>
                <a:gridCol w="719138"/>
                <a:gridCol w="722312"/>
                <a:gridCol w="71913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42" name="WordArt 126"/>
          <p:cNvSpPr>
            <a:spLocks noChangeArrowheads="1" noChangeShapeType="1" noTextEdit="1"/>
          </p:cNvSpPr>
          <p:nvPr/>
        </p:nvSpPr>
        <p:spPr bwMode="auto">
          <a:xfrm>
            <a:off x="611188" y="4797425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в</a:t>
            </a:r>
          </a:p>
        </p:txBody>
      </p:sp>
      <p:sp>
        <p:nvSpPr>
          <p:cNvPr id="9343" name="WordArt 127"/>
          <p:cNvSpPr>
            <a:spLocks noChangeArrowheads="1" noChangeShapeType="1" noTextEdit="1"/>
          </p:cNvSpPr>
          <p:nvPr/>
        </p:nvSpPr>
        <p:spPr bwMode="auto">
          <a:xfrm>
            <a:off x="1331913" y="4797425"/>
            <a:ext cx="3444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9344" name="WordArt 128"/>
          <p:cNvSpPr>
            <a:spLocks noChangeArrowheads="1" noChangeShapeType="1" noTextEdit="1"/>
          </p:cNvSpPr>
          <p:nvPr/>
        </p:nvSpPr>
        <p:spPr bwMode="auto">
          <a:xfrm>
            <a:off x="1979613" y="4797425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</a:p>
        </p:txBody>
      </p:sp>
      <p:sp>
        <p:nvSpPr>
          <p:cNvPr id="9345" name="WordArt 129"/>
          <p:cNvSpPr>
            <a:spLocks noChangeArrowheads="1" noChangeShapeType="1" noTextEdit="1"/>
          </p:cNvSpPr>
          <p:nvPr/>
        </p:nvSpPr>
        <p:spPr bwMode="auto">
          <a:xfrm>
            <a:off x="2700338" y="4797425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к</a:t>
            </a:r>
          </a:p>
        </p:txBody>
      </p:sp>
      <p:sp>
        <p:nvSpPr>
          <p:cNvPr id="9346" name="WordArt 130"/>
          <p:cNvSpPr>
            <a:spLocks noChangeArrowheads="1" noChangeShapeType="1" noTextEdit="1"/>
          </p:cNvSpPr>
          <p:nvPr/>
        </p:nvSpPr>
        <p:spPr bwMode="auto">
          <a:xfrm>
            <a:off x="3851275" y="4797425"/>
            <a:ext cx="360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</a:p>
        </p:txBody>
      </p:sp>
      <p:sp>
        <p:nvSpPr>
          <p:cNvPr id="9347" name="WordArt 131"/>
          <p:cNvSpPr>
            <a:spLocks noChangeArrowheads="1" noChangeShapeType="1" noTextEdit="1"/>
          </p:cNvSpPr>
          <p:nvPr/>
        </p:nvSpPr>
        <p:spPr bwMode="auto">
          <a:xfrm>
            <a:off x="5003800" y="4797425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9348" name="WordArt 132"/>
          <p:cNvSpPr>
            <a:spLocks noChangeArrowheads="1" noChangeShapeType="1" noTextEdit="1"/>
          </p:cNvSpPr>
          <p:nvPr/>
        </p:nvSpPr>
        <p:spPr bwMode="auto">
          <a:xfrm>
            <a:off x="5580063" y="4797425"/>
            <a:ext cx="43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9349" name="WordArt 133"/>
          <p:cNvSpPr>
            <a:spLocks noChangeArrowheads="1" noChangeShapeType="1" noTextEdit="1"/>
          </p:cNvSpPr>
          <p:nvPr/>
        </p:nvSpPr>
        <p:spPr bwMode="auto">
          <a:xfrm>
            <a:off x="6804025" y="4797425"/>
            <a:ext cx="4318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9350" name="WordArt 134"/>
          <p:cNvSpPr>
            <a:spLocks noChangeArrowheads="1" noChangeShapeType="1" noTextEdit="1"/>
          </p:cNvSpPr>
          <p:nvPr/>
        </p:nvSpPr>
        <p:spPr bwMode="auto">
          <a:xfrm>
            <a:off x="6227763" y="4797425"/>
            <a:ext cx="37465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м</a:t>
            </a:r>
          </a:p>
        </p:txBody>
      </p:sp>
      <p:sp>
        <p:nvSpPr>
          <p:cNvPr id="9351" name="WordArt 135"/>
          <p:cNvSpPr>
            <a:spLocks noChangeArrowheads="1" noChangeShapeType="1" noTextEdit="1"/>
          </p:cNvSpPr>
          <p:nvPr/>
        </p:nvSpPr>
        <p:spPr bwMode="auto">
          <a:xfrm>
            <a:off x="8027988" y="4797425"/>
            <a:ext cx="3444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9352" name="WordArt 136"/>
          <p:cNvSpPr>
            <a:spLocks noChangeArrowheads="1" noChangeShapeType="1" noTextEdit="1"/>
          </p:cNvSpPr>
          <p:nvPr/>
        </p:nvSpPr>
        <p:spPr bwMode="auto">
          <a:xfrm>
            <a:off x="7451725" y="4797425"/>
            <a:ext cx="360363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р</a:t>
            </a:r>
          </a:p>
        </p:txBody>
      </p:sp>
      <p:sp>
        <p:nvSpPr>
          <p:cNvPr id="9353" name="WordArt 137"/>
          <p:cNvSpPr>
            <a:spLocks noChangeArrowheads="1" noChangeShapeType="1" noTextEdit="1"/>
          </p:cNvSpPr>
          <p:nvPr/>
        </p:nvSpPr>
        <p:spPr bwMode="auto">
          <a:xfrm>
            <a:off x="2411413" y="5949950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к</a:t>
            </a:r>
          </a:p>
        </p:txBody>
      </p:sp>
      <p:sp>
        <p:nvSpPr>
          <p:cNvPr id="9354" name="WordArt 138"/>
          <p:cNvSpPr>
            <a:spLocks noChangeArrowheads="1" noChangeShapeType="1" noTextEdit="1"/>
          </p:cNvSpPr>
          <p:nvPr/>
        </p:nvSpPr>
        <p:spPr bwMode="auto">
          <a:xfrm>
            <a:off x="3132138" y="5949950"/>
            <a:ext cx="3444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9355" name="WordArt 139"/>
          <p:cNvSpPr>
            <a:spLocks noChangeArrowheads="1" noChangeShapeType="1" noTextEdit="1"/>
          </p:cNvSpPr>
          <p:nvPr/>
        </p:nvSpPr>
        <p:spPr bwMode="auto">
          <a:xfrm>
            <a:off x="3851275" y="5949950"/>
            <a:ext cx="360363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з</a:t>
            </a:r>
          </a:p>
        </p:txBody>
      </p:sp>
      <p:sp>
        <p:nvSpPr>
          <p:cNvPr id="9356" name="WordArt 140"/>
          <p:cNvSpPr>
            <a:spLocks noChangeArrowheads="1" noChangeShapeType="1" noTextEdit="1"/>
          </p:cNvSpPr>
          <p:nvPr/>
        </p:nvSpPr>
        <p:spPr bwMode="auto">
          <a:xfrm>
            <a:off x="4572000" y="5949950"/>
            <a:ext cx="360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</a:p>
        </p:txBody>
      </p:sp>
      <p:sp>
        <p:nvSpPr>
          <p:cNvPr id="9357" name="WordArt 141"/>
          <p:cNvSpPr>
            <a:spLocks noChangeArrowheads="1" noChangeShapeType="1" noTextEdit="1"/>
          </p:cNvSpPr>
          <p:nvPr/>
        </p:nvSpPr>
        <p:spPr bwMode="auto">
          <a:xfrm>
            <a:off x="5292725" y="5949950"/>
            <a:ext cx="358775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я</a:t>
            </a:r>
          </a:p>
        </p:txBody>
      </p:sp>
      <p:sp>
        <p:nvSpPr>
          <p:cNvPr id="9358" name="WordArt 142"/>
          <p:cNvSpPr>
            <a:spLocks noChangeArrowheads="1" noChangeShapeType="1" noTextEdit="1"/>
          </p:cNvSpPr>
          <p:nvPr/>
        </p:nvSpPr>
        <p:spPr bwMode="auto">
          <a:xfrm>
            <a:off x="6011863" y="5949950"/>
            <a:ext cx="322262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1091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2" grpId="0" animBg="1"/>
      <p:bldP spid="9343" grpId="0" animBg="1"/>
      <p:bldP spid="9344" grpId="0" animBg="1"/>
      <p:bldP spid="9345" grpId="0" animBg="1"/>
      <p:bldP spid="9346" grpId="0" animBg="1"/>
      <p:bldP spid="9347" grpId="0" animBg="1"/>
      <p:bldP spid="9348" grpId="0" animBg="1"/>
      <p:bldP spid="9349" grpId="0" animBg="1"/>
      <p:bldP spid="9350" grpId="0" animBg="1"/>
      <p:bldP spid="9351" grpId="0" animBg="1"/>
      <p:bldP spid="9352" grpId="0" animBg="1"/>
      <p:bldP spid="9353" grpId="0" animBg="1"/>
      <p:bldP spid="9354" grpId="0" animBg="1"/>
      <p:bldP spid="9355" grpId="0" animBg="1"/>
      <p:bldP spid="9356" grpId="0" animBg="1"/>
      <p:bldP spid="9357" grpId="0" animBg="1"/>
      <p:bldP spid="93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book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5905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83" name="Group 119"/>
          <p:cNvGraphicFramePr>
            <a:graphicFrameLocks noGrp="1"/>
          </p:cNvGraphicFramePr>
          <p:nvPr/>
        </p:nvGraphicFramePr>
        <p:xfrm>
          <a:off x="468313" y="4365625"/>
          <a:ext cx="4535487" cy="719138"/>
        </p:xfrm>
        <a:graphic>
          <a:graphicData uri="http://schemas.openxmlformats.org/drawingml/2006/table">
            <a:tbl>
              <a:tblPr/>
              <a:tblGrid>
                <a:gridCol w="755650"/>
                <a:gridCol w="755650"/>
                <a:gridCol w="720725"/>
                <a:gridCol w="792162"/>
                <a:gridCol w="755650"/>
                <a:gridCol w="7556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66" name="Group 102"/>
          <p:cNvGraphicFramePr>
            <a:graphicFrameLocks noGrp="1"/>
          </p:cNvGraphicFramePr>
          <p:nvPr/>
        </p:nvGraphicFramePr>
        <p:xfrm>
          <a:off x="2051050" y="5445125"/>
          <a:ext cx="6481763" cy="720725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20725"/>
                <a:gridCol w="719137"/>
                <a:gridCol w="720725"/>
                <a:gridCol w="720725"/>
                <a:gridCol w="719138"/>
                <a:gridCol w="72072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67" name="WordArt 103"/>
          <p:cNvSpPr>
            <a:spLocks noChangeArrowheads="1" noChangeShapeType="1" noTextEdit="1"/>
          </p:cNvSpPr>
          <p:nvPr/>
        </p:nvSpPr>
        <p:spPr bwMode="auto">
          <a:xfrm>
            <a:off x="684213" y="4437063"/>
            <a:ext cx="4016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11368" name="WordArt 104"/>
          <p:cNvSpPr>
            <a:spLocks noChangeArrowheads="1" noChangeShapeType="1" noTextEdit="1"/>
          </p:cNvSpPr>
          <p:nvPr/>
        </p:nvSpPr>
        <p:spPr bwMode="auto">
          <a:xfrm>
            <a:off x="1403350" y="4437063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1369" name="WordArt 105"/>
          <p:cNvSpPr>
            <a:spLocks noChangeArrowheads="1" noChangeShapeType="1" noTextEdit="1"/>
          </p:cNvSpPr>
          <p:nvPr/>
        </p:nvSpPr>
        <p:spPr bwMode="auto">
          <a:xfrm>
            <a:off x="2124075" y="4437063"/>
            <a:ext cx="3857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м</a:t>
            </a:r>
          </a:p>
        </p:txBody>
      </p:sp>
      <p:sp>
        <p:nvSpPr>
          <p:cNvPr id="11370" name="WordArt 106"/>
          <p:cNvSpPr>
            <a:spLocks noChangeArrowheads="1" noChangeShapeType="1" noTextEdit="1"/>
          </p:cNvSpPr>
          <p:nvPr/>
        </p:nvSpPr>
        <p:spPr bwMode="auto">
          <a:xfrm>
            <a:off x="2916238" y="4437063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1371" name="WordArt 107"/>
          <p:cNvSpPr>
            <a:spLocks noChangeArrowheads="1" noChangeShapeType="1" noTextEdit="1"/>
          </p:cNvSpPr>
          <p:nvPr/>
        </p:nvSpPr>
        <p:spPr bwMode="auto">
          <a:xfrm>
            <a:off x="3708400" y="4437063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р</a:t>
            </a:r>
          </a:p>
        </p:txBody>
      </p:sp>
      <p:sp>
        <p:nvSpPr>
          <p:cNvPr id="11372" name="WordArt 108"/>
          <p:cNvSpPr>
            <a:spLocks noChangeArrowheads="1" noChangeShapeType="1" noTextEdit="1"/>
          </p:cNvSpPr>
          <p:nvPr/>
        </p:nvSpPr>
        <p:spPr bwMode="auto">
          <a:xfrm>
            <a:off x="4500563" y="4437063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11373" name="WordArt 109"/>
          <p:cNvSpPr>
            <a:spLocks noChangeArrowheads="1" noChangeShapeType="1" noTextEdit="1"/>
          </p:cNvSpPr>
          <p:nvPr/>
        </p:nvSpPr>
        <p:spPr bwMode="auto">
          <a:xfrm>
            <a:off x="2268538" y="5516563"/>
            <a:ext cx="300037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х</a:t>
            </a:r>
          </a:p>
        </p:txBody>
      </p:sp>
      <p:sp>
        <p:nvSpPr>
          <p:cNvPr id="11374" name="WordArt 110"/>
          <p:cNvSpPr>
            <a:spLocks noChangeArrowheads="1" noChangeShapeType="1" noTextEdit="1"/>
          </p:cNvSpPr>
          <p:nvPr/>
        </p:nvSpPr>
        <p:spPr bwMode="auto">
          <a:xfrm>
            <a:off x="3708400" y="5516563"/>
            <a:ext cx="358775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а</a:t>
            </a:r>
          </a:p>
        </p:txBody>
      </p:sp>
      <p:sp>
        <p:nvSpPr>
          <p:cNvPr id="11375" name="WordArt 111"/>
          <p:cNvSpPr>
            <a:spLocks noChangeArrowheads="1" noChangeShapeType="1" noTextEdit="1"/>
          </p:cNvSpPr>
          <p:nvPr/>
        </p:nvSpPr>
        <p:spPr bwMode="auto">
          <a:xfrm>
            <a:off x="3059113" y="5516563"/>
            <a:ext cx="288925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р</a:t>
            </a:r>
          </a:p>
        </p:txBody>
      </p:sp>
      <p:sp>
        <p:nvSpPr>
          <p:cNvPr id="11377" name="WordArt 113"/>
          <p:cNvSpPr>
            <a:spLocks noChangeArrowheads="1" noChangeShapeType="1" noTextEdit="1"/>
          </p:cNvSpPr>
          <p:nvPr/>
        </p:nvSpPr>
        <p:spPr bwMode="auto">
          <a:xfrm>
            <a:off x="4427538" y="5516563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Б</a:t>
            </a:r>
          </a:p>
        </p:txBody>
      </p:sp>
      <p:sp>
        <p:nvSpPr>
          <p:cNvPr id="11378" name="WordArt 114"/>
          <p:cNvSpPr>
            <a:spLocks noChangeArrowheads="1" noChangeShapeType="1" noTextEdit="1"/>
          </p:cNvSpPr>
          <p:nvPr/>
        </p:nvSpPr>
        <p:spPr bwMode="auto">
          <a:xfrm>
            <a:off x="5148263" y="5516563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р</a:t>
            </a:r>
          </a:p>
        </p:txBody>
      </p:sp>
      <p:sp>
        <p:nvSpPr>
          <p:cNvPr id="11379" name="WordArt 115"/>
          <p:cNvSpPr>
            <a:spLocks noChangeArrowheads="1" noChangeShapeType="1" noTextEdit="1"/>
          </p:cNvSpPr>
          <p:nvPr/>
        </p:nvSpPr>
        <p:spPr bwMode="auto">
          <a:xfrm>
            <a:off x="5867400" y="5516563"/>
            <a:ext cx="360363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е</a:t>
            </a:r>
          </a:p>
        </p:txBody>
      </p:sp>
      <p:sp>
        <p:nvSpPr>
          <p:cNvPr id="11380" name="WordArt 116"/>
          <p:cNvSpPr>
            <a:spLocks noChangeArrowheads="1" noChangeShapeType="1" noTextEdit="1"/>
          </p:cNvSpPr>
          <p:nvPr/>
        </p:nvSpPr>
        <p:spPr bwMode="auto">
          <a:xfrm>
            <a:off x="7235825" y="5516563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о</a:t>
            </a:r>
          </a:p>
        </p:txBody>
      </p:sp>
      <p:sp>
        <p:nvSpPr>
          <p:cNvPr id="11381" name="WordArt 117"/>
          <p:cNvSpPr>
            <a:spLocks noChangeArrowheads="1" noChangeShapeType="1" noTextEdit="1"/>
          </p:cNvSpPr>
          <p:nvPr/>
        </p:nvSpPr>
        <p:spPr bwMode="auto">
          <a:xfrm>
            <a:off x="6588125" y="5516563"/>
            <a:ext cx="36036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ц</a:t>
            </a:r>
          </a:p>
        </p:txBody>
      </p:sp>
      <p:sp>
        <p:nvSpPr>
          <p:cNvPr id="11382" name="WordArt 118"/>
          <p:cNvSpPr>
            <a:spLocks noChangeArrowheads="1" noChangeShapeType="1" noTextEdit="1"/>
          </p:cNvSpPr>
          <p:nvPr/>
        </p:nvSpPr>
        <p:spPr bwMode="auto">
          <a:xfrm>
            <a:off x="8027988" y="5516563"/>
            <a:ext cx="320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9629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 animBg="1"/>
      <p:bldP spid="11368" grpId="0" animBg="1"/>
      <p:bldP spid="11369" grpId="0" animBg="1"/>
      <p:bldP spid="11370" grpId="0" animBg="1"/>
      <p:bldP spid="11371" grpId="0" animBg="1"/>
      <p:bldP spid="11372" grpId="0" animBg="1"/>
      <p:bldP spid="11373" grpId="0" animBg="1"/>
      <p:bldP spid="11374" grpId="0" animBg="1"/>
      <p:bldP spid="11375" grpId="0" animBg="1"/>
      <p:bldP spid="11377" grpId="0" animBg="1"/>
      <p:bldP spid="11378" grpId="0" animBg="1"/>
      <p:bldP spid="11379" grpId="0" animBg="1"/>
      <p:bldP spid="11380" grpId="0" animBg="1"/>
      <p:bldP spid="11381" grpId="0" animBg="1"/>
      <p:bldP spid="113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3.proshkolu.ru/content/media/pic/std/3000000/2856000/2855111-3c284a6ae4771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574412" cy="4857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20086905">
            <a:off x="281405" y="1002950"/>
            <a:ext cx="5760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Бременские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Музыканты»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286256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660066"/>
                </a:solidFill>
              </a:rPr>
              <a:t>Братья Гримм</a:t>
            </a:r>
            <a:endParaRPr lang="ru-RU" sz="6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7929618" cy="1051560"/>
        </p:xfrm>
        <a:graphic>
          <a:graphicData uri="http://schemas.openxmlformats.org/drawingml/2006/table">
            <a:tbl>
              <a:tblPr/>
              <a:tblGrid>
                <a:gridCol w="7929618"/>
              </a:tblGrid>
              <a:tr h="571504">
                <a:tc>
                  <a:txBody>
                    <a:bodyPr/>
                    <a:lstStyle/>
                    <a:p>
                      <a:pPr marL="6477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u="sng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 на чём играет? </a:t>
                      </a:r>
                      <a:endParaRPr lang="ru-RU" sz="6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1857364"/>
          <a:ext cx="6096000" cy="262432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252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Осёл                 </a:t>
                      </a:r>
                      <a:r>
                        <a:rPr lang="ru-RU" sz="3200" b="1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гитаре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3200" b="1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Собака             </a:t>
                      </a:r>
                      <a:r>
                        <a:rPr lang="ru-RU" sz="3200" b="1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барабане 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Кот                   </a:t>
                      </a:r>
                      <a:r>
                        <a:rPr lang="ru-RU" sz="3200" b="1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 скрипке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Петух              </a:t>
                      </a:r>
                      <a:r>
                        <a:rPr lang="ru-RU" sz="3200" b="1" dirty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3200" b="1" dirty="0" smtClean="0">
                          <a:solidFill>
                            <a:srgbClr val="FF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балалайке</a:t>
                      </a:r>
                      <a:endParaRPr lang="ru-RU" sz="32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http://school.discoveryeducation.com/clipart/images/dru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643446"/>
            <a:ext cx="143034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kusha.ru/wp-content/uploads/2012/05/mini-%D0%9A%D0%B0%D0%BA-%D1%80%D0%B8%D1%81%D0%BE%D0%B2%D0%B0%D1%82%D1%8C-%D0%B3%D0%B8%D1%82%D0%B0%D1%80%D1%83-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38284">
            <a:off x="3568545" y="4951095"/>
            <a:ext cx="962138" cy="185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rtsides.ru/big/item_57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2" y="4714884"/>
            <a:ext cx="135732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avepic.net/3693768m.png"/>
          <p:cNvPicPr/>
          <p:nvPr/>
        </p:nvPicPr>
        <p:blipFill>
          <a:blip r:embed="rId5" cstate="print"/>
          <a:srcRect r="-4178" b="16885"/>
          <a:stretch>
            <a:fillRect/>
          </a:stretch>
        </p:blipFill>
        <p:spPr bwMode="auto">
          <a:xfrm rot="540395">
            <a:off x="234108" y="162820"/>
            <a:ext cx="2185518" cy="133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 кого жили герои сказки?</a:t>
            </a:r>
            <a:endParaRPr lang="ru-RU" sz="6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553376"/>
            <a:ext cx="792961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Осёл                 у мельника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Собака           у охотник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Кот              у хозяев</a:t>
            </a:r>
          </a:p>
          <a:p>
            <a:pPr marL="64770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Петух       у хозяйки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idepic.ru/wall/11/prikolnye_s_vetryanoy_melnicey_1920x1200.jpg"/>
          <p:cNvPicPr/>
          <p:nvPr/>
        </p:nvPicPr>
        <p:blipFill>
          <a:blip r:embed="rId2" cstate="print"/>
          <a:srcRect l="27098"/>
          <a:stretch>
            <a:fillRect/>
          </a:stretch>
        </p:blipFill>
        <p:spPr bwMode="auto">
          <a:xfrm>
            <a:off x="571472" y="4786322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ibak-oxotnik.ru/wp-content/uploads/2013/12/hunter.jpg"/>
          <p:cNvPicPr/>
          <p:nvPr/>
        </p:nvPicPr>
        <p:blipFill>
          <a:blip r:embed="rId3" cstate="print"/>
          <a:srcRect r="3285" b="9195"/>
          <a:stretch>
            <a:fillRect/>
          </a:stretch>
        </p:blipFill>
        <p:spPr bwMode="auto">
          <a:xfrm>
            <a:off x="285720" y="1500174"/>
            <a:ext cx="1309679" cy="16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8.blog.ru/lr/0a23a6f8032edadeba24561fa5a32c7a"/>
          <p:cNvPicPr/>
          <p:nvPr/>
        </p:nvPicPr>
        <p:blipFill>
          <a:blip r:embed="rId4" cstate="print"/>
          <a:srcRect r="12200" b="6281"/>
          <a:stretch>
            <a:fillRect/>
          </a:stretch>
        </p:blipFill>
        <p:spPr bwMode="auto">
          <a:xfrm>
            <a:off x="7500958" y="1500174"/>
            <a:ext cx="1085842" cy="102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seskazki.su/images/denejnyi-petuh.jpg"/>
          <p:cNvPicPr/>
          <p:nvPr/>
        </p:nvPicPr>
        <p:blipFill>
          <a:blip r:embed="rId5" cstate="print"/>
          <a:srcRect r="1114" b="6872"/>
          <a:stretch>
            <a:fillRect/>
          </a:stretch>
        </p:blipFill>
        <p:spPr bwMode="auto">
          <a:xfrm>
            <a:off x="7786710" y="5072074"/>
            <a:ext cx="924447" cy="11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64291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Кто где спал?</a:t>
            </a:r>
            <a:endParaRPr lang="ru-RU" sz="6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553376"/>
            <a:ext cx="7500990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Осёл                во дворе</a:t>
            </a:r>
            <a:endParaRPr lang="ru-RU" sz="4000" b="1" dirty="0" smtClean="0">
              <a:solidFill>
                <a:srgbClr val="FF0066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      Собака             перед двором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Кот                 на печи                         Петух                 на воротах</a:t>
            </a:r>
            <a:endParaRPr lang="ru-RU" sz="4000" b="1" dirty="0">
              <a:solidFill>
                <a:srgbClr val="FF0066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&amp;bcy;&amp;iecy;&amp;scy;&amp;iecy;&amp;dcy;&amp;kcy;&amp;icy; &amp;Zcy;&amp;acy;&amp;pcy;&amp;icy;&amp;scy;&amp;icy; &amp;vcy; &amp;rcy;&amp;ucy;&amp;bcy;&amp;rcy;&amp;icy;&amp;kcy;&amp;iecy; &amp;bcy;&amp;iecy;&amp;scy;&amp;iecy;&amp;dcy;&amp;kcy;&amp;icy; &amp;Dcy;&amp;ncy;&amp;iecy;&amp;vcy;&amp;ncy;&amp;icy;&amp;kcy; &amp;Tcy;&amp;acy;&amp;tcy;&amp;softcy;&amp;yacy;&amp;ncy;&amp;acy;_&amp;mcy;&amp;acy;&amp;dcy;&amp;zhcy;&amp;iecy;&amp;s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000232" cy="1862716"/>
          </a:xfrm>
          <a:prstGeom prst="rect">
            <a:avLst/>
          </a:prstGeom>
          <a:noFill/>
        </p:spPr>
      </p:pic>
      <p:pic>
        <p:nvPicPr>
          <p:cNvPr id="1028" name="Picture 4" descr="&amp;Dcy;&amp;vcy;&amp;ocy;&amp;rcy; &amp;kcy;&amp;acy;&amp;rcy;&amp;tcy;&amp;icy;&amp;ncy;&amp;kcy;&amp;a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857232"/>
            <a:ext cx="2000264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rawing G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14950"/>
            <a:ext cx="1880815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9e82213f56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5157787" cy="4125912"/>
          </a:xfrm>
          <a:prstGeom prst="rect">
            <a:avLst/>
          </a:prstGeom>
          <a:noFill/>
        </p:spPr>
      </p:pic>
      <p:pic>
        <p:nvPicPr>
          <p:cNvPr id="16389" name="Picture 5" descr="bff36d943d1dfdb5910f2fe91d660519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285860"/>
            <a:ext cx="5472113" cy="4027488"/>
          </a:xfrm>
          <a:prstGeom prst="rect">
            <a:avLst/>
          </a:prstGeom>
          <a:noFill/>
        </p:spPr>
      </p:pic>
      <p:pic>
        <p:nvPicPr>
          <p:cNvPr id="16390" name="Picture 6" descr="001r004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071546"/>
            <a:ext cx="5434013" cy="4075112"/>
          </a:xfrm>
          <a:prstGeom prst="rect">
            <a:avLst/>
          </a:prstGeom>
          <a:noFill/>
        </p:spPr>
      </p:pic>
      <p:pic>
        <p:nvPicPr>
          <p:cNvPr id="16391" name="Picture 7" descr="984708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642918"/>
            <a:ext cx="5857916" cy="4380469"/>
          </a:xfrm>
          <a:prstGeom prst="rect">
            <a:avLst/>
          </a:prstGeom>
          <a:noFill/>
        </p:spPr>
      </p:pic>
      <p:pic>
        <p:nvPicPr>
          <p:cNvPr id="16393" name="Picture 9" descr="origi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928670"/>
            <a:ext cx="5280025" cy="4224337"/>
          </a:xfrm>
          <a:prstGeom prst="rect">
            <a:avLst/>
          </a:prstGeom>
          <a:noFill/>
        </p:spPr>
      </p:pic>
      <p:pic>
        <p:nvPicPr>
          <p:cNvPr id="16394" name="Picture 10" descr="0a1d49c9a4cafff476d79d11f0c3c3c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857232"/>
            <a:ext cx="5715000" cy="4267200"/>
          </a:xfrm>
          <a:prstGeom prst="rect">
            <a:avLst/>
          </a:prstGeom>
          <a:noFill/>
        </p:spPr>
      </p:pic>
      <p:pic>
        <p:nvPicPr>
          <p:cNvPr id="16395" name="Picture 11" descr="bremenskie_muzykanty_0-03-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642918"/>
            <a:ext cx="5832475" cy="4375150"/>
          </a:xfrm>
          <a:prstGeom prst="rect">
            <a:avLst/>
          </a:prstGeom>
          <a:noFill/>
        </p:spPr>
      </p:pic>
      <p:pic>
        <p:nvPicPr>
          <p:cNvPr id="16396" name="Picture 12" descr="ph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642918"/>
            <a:ext cx="5856288" cy="4392613"/>
          </a:xfrm>
          <a:prstGeom prst="rect">
            <a:avLst/>
          </a:prstGeom>
          <a:noFill/>
        </p:spPr>
      </p:pic>
      <p:pic>
        <p:nvPicPr>
          <p:cNvPr id="16399" name="Picture 15" descr="01labc6be128611284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4" y="642918"/>
            <a:ext cx="5905500" cy="4689475"/>
          </a:xfrm>
          <a:prstGeom prst="rect">
            <a:avLst/>
          </a:prstGeom>
          <a:noFill/>
        </p:spPr>
      </p:pic>
      <p:pic>
        <p:nvPicPr>
          <p:cNvPr id="16403" name="Ничего на свете лучше нету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5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0"/>
                            </p:stCondLst>
                            <p:childTnLst>
                              <p:par>
                                <p:cTn id="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0"/>
                            </p:stCondLst>
                            <p:childTnLst>
                              <p:par>
                                <p:cTn id="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0"/>
                            </p:stCondLst>
                            <p:childTnLst>
                              <p:par>
                                <p:cTn id="8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0"/>
                            </p:stCondLst>
                            <p:childTnLst>
                              <p:par>
                                <p:cTn id="9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2561" y="651241"/>
            <a:ext cx="7807680" cy="905551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4354" b="1" dirty="0">
                <a:solidFill>
                  <a:srgbClr val="224FA8"/>
                </a:solidFill>
              </a:rPr>
              <a:t>В ГОСТЯХ У СКАЗКИ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4814"/>
            <a:ext cx="7096463" cy="525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09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/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660066"/>
                </a:solidFill>
                <a:latin typeface="+mj-lt"/>
              </a:rPr>
              <a:t>СРАВНИ СКАЗКИ</a:t>
            </a:r>
            <a:endParaRPr lang="ru-RU" sz="4800" b="1" i="1" dirty="0">
              <a:solidFill>
                <a:srgbClr val="660066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1397000"/>
          <a:ext cx="835824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660066"/>
                          </a:solidFill>
                          <a:latin typeface="+mj-lt"/>
                        </a:rPr>
                        <a:t>Заголовок</a:t>
                      </a:r>
                      <a:endParaRPr lang="ru-RU" sz="3600" dirty="0">
                        <a:solidFill>
                          <a:srgbClr val="660066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E9C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660066"/>
                          </a:solidFill>
                          <a:latin typeface="+mj-lt"/>
                        </a:rPr>
                        <a:t>Автор</a:t>
                      </a:r>
                      <a:endParaRPr lang="ru-RU" sz="3600" dirty="0">
                        <a:solidFill>
                          <a:srgbClr val="660066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E9C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660066"/>
                          </a:solidFill>
                          <a:latin typeface="+mj-lt"/>
                        </a:rPr>
                        <a:t>Герои</a:t>
                      </a:r>
                      <a:endParaRPr lang="ru-RU" sz="3600" dirty="0">
                        <a:solidFill>
                          <a:srgbClr val="660066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E9C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«Зимовье зверей»</a:t>
                      </a:r>
                      <a:endParaRPr lang="ru-RU" sz="32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j-lt"/>
                        </a:rPr>
                        <a:t>Русская</a:t>
                      </a:r>
                      <a:r>
                        <a:rPr lang="ru-RU" sz="3200" baseline="0" dirty="0" smtClean="0">
                          <a:latin typeface="+mj-lt"/>
                        </a:rPr>
                        <a:t> народная сказка</a:t>
                      </a:r>
                      <a:endParaRPr lang="ru-RU" sz="32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j-lt"/>
                        </a:rPr>
                        <a:t>Бык, баран, гусь, петух, свинья, волк и медведь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«</a:t>
                      </a:r>
                      <a:r>
                        <a:rPr lang="ru-RU" sz="3200" b="1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Бременские</a:t>
                      </a:r>
                      <a:r>
                        <a:rPr lang="ru-RU" sz="32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 музыканты»</a:t>
                      </a:r>
                      <a:endParaRPr lang="ru-RU" sz="32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j-lt"/>
                        </a:rPr>
                        <a:t>Братья Гримм</a:t>
                      </a:r>
                      <a:endParaRPr lang="ru-RU" sz="3200" dirty="0"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+mj-lt"/>
                        </a:rPr>
                        <a:t>Осел</a:t>
                      </a:r>
                      <a:r>
                        <a:rPr lang="ru-RU" sz="3200" dirty="0" smtClean="0">
                          <a:latin typeface="+mj-lt"/>
                        </a:rPr>
                        <a:t>, собака, кот петух, разбойники</a:t>
                      </a:r>
                      <a:endParaRPr lang="ru-RU" sz="3200" dirty="0"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66"/>
                </a:solidFill>
              </a:rPr>
              <a:t>СИНКВЕЙН</a:t>
            </a:r>
            <a:endParaRPr lang="ru-RU" sz="3600" b="1" i="1" dirty="0">
              <a:solidFill>
                <a:srgbClr val="66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000108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Животные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85736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Дружные, находчивые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Подружились, помогли, выгнали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87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Дружба и братство дороже богатства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721662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Молодцы! 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66"/>
                </a:solidFill>
              </a:rPr>
              <a:t>СИНКВЕЙН</a:t>
            </a:r>
            <a:endParaRPr lang="ru-RU" sz="3600" b="1" i="1" dirty="0">
              <a:solidFill>
                <a:srgbClr val="66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000108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Хозяева 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84883" y="1831105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Злые, неблагодарные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Прогнали, обидели, не пожалели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876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За добро добром и платят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721662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Плохо ! 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14290"/>
            <a:ext cx="8572560" cy="6463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8" name="Рисунок 7" descr="12877292809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6170">
            <a:off x="662270" y="3285810"/>
            <a:ext cx="3680109" cy="242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85852" y="285728"/>
            <a:ext cx="6858048" cy="3143272"/>
          </a:xfrm>
          <a:prstGeom prst="rect">
            <a:avLst/>
          </a:prstGeom>
        </p:spPr>
        <p:txBody>
          <a:bodyPr vert="horz" anchor="t">
            <a:normAutofit fontScale="7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  ты  попал  в   беду, </a:t>
            </a:r>
            <a:br>
              <a:rPr kumimoji="0" lang="ru-RU" sz="60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0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  трудно   одному,</a:t>
            </a:r>
            <a:br>
              <a:rPr kumimoji="0" lang="ru-RU" sz="60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0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Ты   ищи   себе   друзей:</a:t>
            </a:r>
            <a:br>
              <a:rPr kumimoji="0" lang="ru-RU" sz="60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0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 ними   вместе   веселей</a:t>
            </a:r>
            <a:r>
              <a:rPr kumimoji="0" lang="ru-RU" sz="36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 descr="Flyer Projectweek.jpg"/>
          <p:cNvPicPr>
            <a:picLocks noChangeAspect="1"/>
          </p:cNvPicPr>
          <p:nvPr/>
        </p:nvPicPr>
        <p:blipFill>
          <a:blip r:embed="rId3" cstate="print"/>
          <a:srcRect r="50000" b="24102"/>
          <a:stretch>
            <a:fillRect/>
          </a:stretch>
        </p:blipFill>
        <p:spPr>
          <a:xfrm rot="269307">
            <a:off x="5270495" y="2760827"/>
            <a:ext cx="3138568" cy="336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608041"/>
            <a:ext cx="7804800" cy="122976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72481" y="2027881"/>
            <a:ext cx="7804800" cy="4445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89601" y="475561"/>
            <a:ext cx="8327520" cy="60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ru-RU" altLang="ru-RU" sz="3991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Зелёный </a:t>
            </a:r>
            <a:r>
              <a:rPr lang="ru-RU" altLang="ru-RU" sz="3991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991" b="1" dirty="0">
                <a:latin typeface="Times New Roman" panose="02020603050405020304" pitchFamily="18" charset="0"/>
              </a:rPr>
              <a:t>- </a:t>
            </a:r>
            <a:r>
              <a:rPr lang="ru-RU" altLang="ru-RU" sz="3991" b="1" dirty="0"/>
              <a:t>если ваше настроение отличное, урок был интересный и вы довольны своей работой;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3991" b="1" dirty="0" smtClean="0">
                <a:solidFill>
                  <a:srgbClr val="FF950E"/>
                </a:solidFill>
                <a:latin typeface="Times New Roman" panose="02020603050405020304" pitchFamily="18" charset="0"/>
              </a:rPr>
              <a:t>жёлтый</a:t>
            </a:r>
            <a:r>
              <a:rPr lang="ru-RU" altLang="ru-RU" sz="3991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991" b="1" dirty="0">
                <a:latin typeface="Times New Roman" panose="02020603050405020304" pitchFamily="18" charset="0"/>
              </a:rPr>
              <a:t>- </a:t>
            </a:r>
            <a:r>
              <a:rPr lang="ru-RU" altLang="ru-RU" sz="3991" b="1" dirty="0"/>
              <a:t>если что-то было не понятно, вы недовольны работой на уроке;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3991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красный </a:t>
            </a:r>
            <a:r>
              <a:rPr lang="ru-RU" altLang="ru-RU" sz="3991" b="1" dirty="0">
                <a:latin typeface="Times New Roman" panose="02020603050405020304" pitchFamily="18" charset="0"/>
              </a:rPr>
              <a:t>- </a:t>
            </a:r>
            <a:r>
              <a:rPr lang="ru-RU" altLang="ru-RU" sz="3991" b="1" dirty="0"/>
              <a:t>если на уроке совсем было скучно и неинтересно.</a:t>
            </a:r>
            <a:r>
              <a:rPr lang="ru-RU" altLang="ru-RU" sz="3991" b="1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89204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67720"/>
            <a:ext cx="7804800" cy="114624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b="1">
                <a:solidFill>
                  <a:srgbClr val="224FA8"/>
                </a:solidFill>
                <a:effectLst/>
              </a:rPr>
              <a:t>Спасибо за внимание !!!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72481" y="2027881"/>
            <a:ext cx="7804800" cy="4445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1" y="1796041"/>
            <a:ext cx="6694560" cy="48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33620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/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5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868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C10CF"/>
                </a:solidFill>
                <a:latin typeface="Times New Roman" pitchFamily="18" charset="0"/>
                <a:cs typeface="Times New Roman" pitchFamily="18" charset="0"/>
              </a:rPr>
              <a:t>Вот звонок нам дал сигнал:</a:t>
            </a:r>
            <a:br>
              <a:rPr lang="ru-RU" b="1" dirty="0" smtClean="0">
                <a:solidFill>
                  <a:srgbClr val="FC10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C10CF"/>
                </a:solidFill>
                <a:latin typeface="Times New Roman" pitchFamily="18" charset="0"/>
                <a:cs typeface="Times New Roman" pitchFamily="18" charset="0"/>
              </a:rPr>
              <a:t>Поработать час настал.</a:t>
            </a:r>
            <a:br>
              <a:rPr lang="ru-RU" b="1" dirty="0" smtClean="0">
                <a:solidFill>
                  <a:srgbClr val="FC10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C10CF"/>
                </a:solidFill>
                <a:latin typeface="Times New Roman" pitchFamily="18" charset="0"/>
                <a:cs typeface="Times New Roman" pitchFamily="18" charset="0"/>
              </a:rPr>
              <a:t>Так что время не теряем</a:t>
            </a:r>
            <a:br>
              <a:rPr lang="ru-RU" b="1" dirty="0" smtClean="0">
                <a:solidFill>
                  <a:srgbClr val="FC10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C10CF"/>
                </a:solidFill>
                <a:latin typeface="Times New Roman" pitchFamily="18" charset="0"/>
                <a:cs typeface="Times New Roman" pitchFamily="18" charset="0"/>
              </a:rPr>
              <a:t>И работать начинаем.</a:t>
            </a:r>
            <a:r>
              <a:rPr lang="ru-RU" dirty="0" smtClean="0">
                <a:solidFill>
                  <a:srgbClr val="FC10CF"/>
                </a:solidFill>
              </a:rPr>
              <a:t/>
            </a:r>
            <a:br>
              <a:rPr lang="ru-RU" dirty="0" smtClean="0">
                <a:solidFill>
                  <a:srgbClr val="FC10CF"/>
                </a:solidFill>
              </a:rPr>
            </a:br>
            <a:endParaRPr lang="ru-RU" dirty="0">
              <a:solidFill>
                <a:srgbClr val="FC10CF"/>
              </a:solidFill>
            </a:endParaRPr>
          </a:p>
        </p:txBody>
      </p:sp>
      <p:pic>
        <p:nvPicPr>
          <p:cNvPr id="4" name="Picture 2" descr="D:\картинки\зв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619883" cy="3971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9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31913" y="1268413"/>
            <a:ext cx="6697662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7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835150" y="1484313"/>
            <a:ext cx="56165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бывают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5288" y="4437063"/>
            <a:ext cx="374491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787900" y="4437063"/>
            <a:ext cx="374491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WordArt 1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27088" y="4724400"/>
            <a:ext cx="2952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</a:t>
            </a:r>
          </a:p>
        </p:txBody>
      </p:sp>
      <p:sp>
        <p:nvSpPr>
          <p:cNvPr id="15372" name="WordArt 1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148263" y="4581525"/>
            <a:ext cx="29511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2268538" y="2205038"/>
            <a:ext cx="1366837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5435600" y="2205038"/>
            <a:ext cx="107950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WordArt 1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932363" y="4941888"/>
            <a:ext cx="3527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(литературные)</a:t>
            </a:r>
          </a:p>
        </p:txBody>
      </p:sp>
    </p:spTree>
    <p:extLst>
      <p:ext uri="{BB962C8B-B14F-4D97-AF65-F5344CB8AC3E}">
        <p14:creationId xmlns:p14="http://schemas.microsoft.com/office/powerpoint/2010/main" val="19460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  <p:bldP spid="15368" grpId="0" animBg="1"/>
      <p:bldP spid="15369" grpId="0" animBg="1"/>
      <p:bldP spid="15371" grpId="0" animBg="1"/>
      <p:bldP spid="15372" grpId="0" animBg="1"/>
      <p:bldP spid="15373" grpId="0" animBg="1"/>
      <p:bldP spid="15375" grpId="0" animBg="1"/>
      <p:bldP spid="153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268538" y="476250"/>
            <a:ext cx="4630737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Моделируем обложку!</a:t>
            </a:r>
          </a:p>
        </p:txBody>
      </p:sp>
      <p:graphicFrame>
        <p:nvGraphicFramePr>
          <p:cNvPr id="14348" name="Group 12"/>
          <p:cNvGraphicFramePr>
            <a:graphicFrameLocks noGrp="1"/>
          </p:cNvGraphicFramePr>
          <p:nvPr/>
        </p:nvGraphicFramePr>
        <p:xfrm>
          <a:off x="2555875" y="1397000"/>
          <a:ext cx="4176713" cy="4911725"/>
        </p:xfrm>
        <a:graphic>
          <a:graphicData uri="http://schemas.openxmlformats.org/drawingml/2006/table">
            <a:tbl>
              <a:tblPr/>
              <a:tblGrid>
                <a:gridCol w="4176713"/>
              </a:tblGrid>
              <a:tr h="491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33131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Братья Гримм</a:t>
            </a: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3203575" y="5084763"/>
            <a:ext cx="2951163" cy="89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Бременские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музыканты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3635375" y="2708275"/>
            <a:ext cx="1871663" cy="1800225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53" grpId="0" animBg="1"/>
      <p:bldP spid="143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57159" y="214291"/>
            <a:ext cx="8358246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3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Якоб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и Вильгельм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Гримм</a:t>
            </a:r>
          </a:p>
        </p:txBody>
      </p:sp>
      <p:pic>
        <p:nvPicPr>
          <p:cNvPr id="2053" name="Picture 5" descr="grimm_01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600450" cy="4143375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9124" y="1643051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0066"/>
                </a:solidFill>
              </a:rPr>
              <a:t>Дорогой доброй сказки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Идём мы без опаски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 дружно говорим: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Идём мы к братьям Гримм!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 встретят нас герои,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Красавицы и тролли,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Лягушка и горшок,</a:t>
            </a:r>
            <a:r>
              <a:rPr lang="ru-RU" sz="2400" i="1" dirty="0" smtClean="0">
                <a:solidFill>
                  <a:srgbClr val="660066"/>
                </a:solidFill>
              </a:rPr>
              <a:t> </a:t>
            </a:r>
            <a:r>
              <a:rPr lang="ru-RU" sz="2400" dirty="0" smtClean="0">
                <a:solidFill>
                  <a:srgbClr val="660066"/>
                </a:solidFill>
              </a:rPr>
              <a:t/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 боб и уголёк.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 музыкантов Бремена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Узнаем мы уверенно.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 Розочку с </a:t>
            </a:r>
            <a:r>
              <a:rPr lang="ru-RU" sz="2400" dirty="0" err="1" smtClean="0">
                <a:solidFill>
                  <a:srgbClr val="660066"/>
                </a:solidFill>
              </a:rPr>
              <a:t>Беляночкой</a:t>
            </a:r>
            <a:r>
              <a:rPr lang="ru-RU" sz="2400" dirty="0" smtClean="0">
                <a:solidFill>
                  <a:srgbClr val="660066"/>
                </a:solidFill>
              </a:rPr>
              <a:t/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На сказочной поляночке.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 снова повторим:</a:t>
            </a:r>
            <a:br>
              <a:rPr lang="ru-RU" sz="2400" dirty="0" smtClean="0">
                <a:solidFill>
                  <a:srgbClr val="660066"/>
                </a:solidFill>
              </a:rPr>
            </a:br>
            <a:r>
              <a:rPr lang="ru-RU" sz="2400" dirty="0" smtClean="0">
                <a:solidFill>
                  <a:srgbClr val="660066"/>
                </a:solidFill>
              </a:rPr>
              <a:t>Идём мы к братьям Гримм!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071546"/>
          <a:ext cx="7429552" cy="5764499"/>
        </p:xfrm>
        <a:graphic>
          <a:graphicData uri="http://schemas.openxmlformats.org/drawingml/2006/table">
            <a:tbl>
              <a:tblPr/>
              <a:tblGrid>
                <a:gridCol w="7429552"/>
              </a:tblGrid>
              <a:tr h="576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</a:pPr>
                      <a:r>
                        <a:rPr lang="ru-RU" sz="3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4000" dirty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составлять </a:t>
                      </a:r>
                      <a:r>
                        <a:rPr lang="ru-RU" sz="40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4000" dirty="0">
                        <a:solidFill>
                          <a:srgbClr val="66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</a:pPr>
                      <a:r>
                        <a:rPr lang="ru-RU" sz="4000" dirty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пересказывать текст</a:t>
                      </a:r>
                      <a:endParaRPr lang="ru-RU" sz="4000" dirty="0">
                        <a:solidFill>
                          <a:srgbClr val="66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</a:pPr>
                      <a:r>
                        <a:rPr lang="ru-RU" sz="4000" dirty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работать с моделями</a:t>
                      </a:r>
                      <a:endParaRPr lang="ru-RU" sz="4000" dirty="0">
                        <a:solidFill>
                          <a:srgbClr val="66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</a:pPr>
                      <a:r>
                        <a:rPr lang="ru-RU" sz="4000" dirty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находить ответ на вопрос в </a:t>
                      </a:r>
                      <a:r>
                        <a:rPr lang="ru-RU" sz="40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тексте</a:t>
                      </a:r>
                      <a:endParaRPr lang="ru-RU" sz="4000" dirty="0">
                        <a:solidFill>
                          <a:srgbClr val="66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</a:pPr>
                      <a:r>
                        <a:rPr lang="ru-RU" sz="40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читать </a:t>
                      </a:r>
                      <a:r>
                        <a:rPr lang="ru-RU" sz="4000" dirty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40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ролям</a:t>
                      </a:r>
                      <a:endParaRPr lang="en-US" sz="4000" dirty="0" smtClean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</a:pPr>
                      <a:r>
                        <a:rPr lang="ru-RU" sz="4000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составлять </a:t>
                      </a:r>
                      <a:r>
                        <a:rPr lang="ru-RU" sz="4000" baseline="0" dirty="0" err="1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синквейн</a:t>
                      </a:r>
                      <a:endParaRPr lang="ru-RU" sz="4000" dirty="0">
                        <a:solidFill>
                          <a:srgbClr val="66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35716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Чему я хочу научиться на уроке?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7170" name="Picture 2" descr="Обучение:Образование в Европе,Как написать отличную работу,Как написать реферат,Новости образования,Оформление раб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317462"/>
            <a:ext cx="1643074" cy="201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9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60066"/>
                </a:solidFill>
              </a:rPr>
              <a:t>ЦЕЛЬ УРОКА</a:t>
            </a:r>
            <a:endParaRPr lang="ru-RU" sz="6000" b="1" dirty="0">
              <a:solidFill>
                <a:srgbClr val="660066"/>
              </a:solidFill>
            </a:endParaRPr>
          </a:p>
        </p:txBody>
      </p:sp>
      <p:pic>
        <p:nvPicPr>
          <p:cNvPr id="15362" name="Picture 2" descr="http://www.lizmult.ru/_ld/11/2793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2575583" cy="1928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571612"/>
            <a:ext cx="6929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C10CF"/>
                </a:solidFill>
                <a:latin typeface="+mj-lt"/>
              </a:rPr>
              <a:t>сформировать целостное представление об основной идеи произведения</a:t>
            </a:r>
            <a:endParaRPr lang="ru-RU" sz="4400" b="1" dirty="0">
              <a:solidFill>
                <a:srgbClr val="FC10C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0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264275" cy="668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Германия. Город Ханау</a:t>
            </a:r>
          </a:p>
        </p:txBody>
      </p:sp>
      <p:pic>
        <p:nvPicPr>
          <p:cNvPr id="5137" name="Picture 17" descr="1220618879_img_0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40894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han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24973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schloss-philippsruhe-hanau-d961-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63963"/>
            <a:ext cx="42846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000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1036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333</Words>
  <Application>Microsoft Office PowerPoint</Application>
  <PresentationFormat>Экран (4:3)</PresentationFormat>
  <Paragraphs>151</Paragraphs>
  <Slides>25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Impact</vt:lpstr>
      <vt:lpstr>Monotype Corsiva</vt:lpstr>
      <vt:lpstr>Times New Roman</vt:lpstr>
      <vt:lpstr>Wingdings</vt:lpstr>
      <vt:lpstr>Тема Office</vt:lpstr>
      <vt:lpstr>Урок литературного чтения</vt:lpstr>
      <vt:lpstr>В ГОСТЯХ У СКАЗКИ</vt:lpstr>
      <vt:lpstr>Вот звонок нам дал сигнал: Поработать час настал. Так что время не теряем И работать начинаем.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Полина</dc:creator>
  <cp:lastModifiedBy>юзер</cp:lastModifiedBy>
  <cp:revision>50</cp:revision>
  <dcterms:created xsi:type="dcterms:W3CDTF">2015-02-09T14:19:21Z</dcterms:created>
  <dcterms:modified xsi:type="dcterms:W3CDTF">2016-02-17T19:09:41Z</dcterms:modified>
</cp:coreProperties>
</file>